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2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6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7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8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9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20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1.xml" ContentType="application/vnd.openxmlformats-officedocument.presentationml.notesSlide+xml"/>
  <Override PartName="/ppt/tags/tag115.xml" ContentType="application/vnd.openxmlformats-officedocument.presentationml.tags+xml"/>
  <Override PartName="/ppt/notesSlides/notesSlide22.xml" ContentType="application/vnd.openxmlformats-officedocument.presentationml.notesSlide+xml"/>
  <Override PartName="/ppt/tags/tag116.xml" ContentType="application/vnd.openxmlformats-officedocument.presentationml.tags+xml"/>
  <Override PartName="/ppt/notesSlides/notesSlide23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4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1111" r:id="rId2"/>
    <p:sldId id="429" r:id="rId3"/>
    <p:sldId id="1169" r:id="rId4"/>
    <p:sldId id="1171" r:id="rId5"/>
    <p:sldId id="1313" r:id="rId6"/>
    <p:sldId id="1170" r:id="rId7"/>
    <p:sldId id="1172" r:id="rId8"/>
    <p:sldId id="1173" r:id="rId9"/>
    <p:sldId id="1174" r:id="rId10"/>
    <p:sldId id="1175" r:id="rId11"/>
    <p:sldId id="1181" r:id="rId12"/>
    <p:sldId id="1258" r:id="rId13"/>
    <p:sldId id="1283" r:id="rId14"/>
    <p:sldId id="1310" r:id="rId15"/>
    <p:sldId id="1244" r:id="rId16"/>
    <p:sldId id="1309" r:id="rId17"/>
    <p:sldId id="1285" r:id="rId18"/>
    <p:sldId id="1184" r:id="rId19"/>
    <p:sldId id="1158" r:id="rId20"/>
    <p:sldId id="1314" r:id="rId21"/>
    <p:sldId id="1259" r:id="rId22"/>
    <p:sldId id="1315" r:id="rId23"/>
    <p:sldId id="1271" r:id="rId24"/>
    <p:sldId id="1257" r:id="rId25"/>
    <p:sldId id="1120" r:id="rId26"/>
  </p:sldIdLst>
  <p:sldSz cx="12192000" cy="6858000"/>
  <p:notesSz cx="6858000" cy="9144000"/>
  <p:embeddedFontLst>
    <p:embeddedFont>
      <p:font typeface="锦绣宋体" panose="02010600030101010101" charset="-122"/>
      <p:regular r:id="rId29"/>
    </p:embeddedFont>
    <p:embeddedFont>
      <p:font typeface="Cambria Math" panose="02040503050406030204" pitchFamily="18" charset="0"/>
      <p:regular r:id="rId30"/>
    </p:embeddedFont>
    <p:embeddedFont>
      <p:font typeface="微软雅黑" panose="020B0503020204020204" pitchFamily="34" charset="-122"/>
      <p:regular r:id="rId31"/>
      <p:bold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68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0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DFA5-856B-D293-017D-FBB3BC49E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CD7595-2911-597F-E149-A68BF280C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F31468-E162-0B6C-A899-D22C5DE2E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ECF436-F691-DD42-FB2F-A24D452AF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392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19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4A91C-D627-E5A4-1505-55086AF3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ADFF39-4AC9-D040-4D6A-EA8A715F7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B1FF67-94B9-D038-E3A0-255E50F44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F24FD2-26F5-9256-4E3D-99B8564E8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205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67A56-5FA3-CD63-A247-42A23CEE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57C1B6-2821-E82B-A249-2B57381BC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19B13C-2A98-902C-BBB9-C35EF02EB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82B6C2-A498-CE4F-676F-F86A688D7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41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1A7A-14C8-DCF4-923C-6A81BCF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500F0F-0751-F14C-EFDB-F444ACB7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AED1B-7300-A9C1-8EF4-E29DCA50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14F1F0-C26C-2FBB-4B44-CA3FC75D0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5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634E1-D552-4E05-9E70-8623983D7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7DC2B6-6E22-E71B-D411-A841B7D49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983B68-7551-3CD8-BB90-190B36151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5A5BB3-0D68-A10C-D8AD-64E2A5D127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286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D26D-8847-7237-3AC6-C1B7A9CE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570B38-ECC1-E5DA-AEE9-353FE0C16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FB644F-A2F2-4AB5-A132-98236175F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A2F-D1F4-C2E9-09B1-EC83A7E08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732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64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347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351EA-934C-1E1D-CC53-F13147F3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E79F78-862D-D60E-E846-D31730C5E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12149E-486D-0103-4A37-E24D2EC68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C65643-9C29-B965-033F-3636AD048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7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045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21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09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943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microsoft.com/office/2007/relationships/hdphoto" Target="../media/hdphoto1.wdp"/><Relationship Id="rId5" Type="http://schemas.openxmlformats.org/officeDocument/2006/relationships/tags" Target="../tags/tag29.xml"/><Relationship Id="rId10" Type="http://schemas.openxmlformats.org/officeDocument/2006/relationships/image" Target="../media/image6.png"/><Relationship Id="rId4" Type="http://schemas.openxmlformats.org/officeDocument/2006/relationships/tags" Target="../tags/tag28.xml"/><Relationship Id="rId9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33.xml"/><Relationship Id="rId21" Type="http://schemas.openxmlformats.org/officeDocument/2006/relationships/image" Target="../media/image32.png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image" Target="../media/image4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image" Target="../media/image34.png"/><Relationship Id="rId10" Type="http://schemas.openxmlformats.org/officeDocument/2006/relationships/tags" Target="../tags/tag40.xml"/><Relationship Id="rId19" Type="http://schemas.openxmlformats.org/officeDocument/2006/relationships/notesSlide" Target="../notesSlides/notesSlide12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40.png"/><Relationship Id="rId3" Type="http://schemas.openxmlformats.org/officeDocument/2006/relationships/tags" Target="../tags/tag52.xml"/><Relationship Id="rId21" Type="http://schemas.openxmlformats.org/officeDocument/2006/relationships/notesSlide" Target="../notesSlides/notesSlide14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39.pn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38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37.png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4.png"/><Relationship Id="rId27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44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43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4.png"/><Relationship Id="rId5" Type="http://schemas.openxmlformats.org/officeDocument/2006/relationships/tags" Target="../tags/tag73.xml"/><Relationship Id="rId10" Type="http://schemas.openxmlformats.org/officeDocument/2006/relationships/image" Target="../media/image42.png"/><Relationship Id="rId4" Type="http://schemas.openxmlformats.org/officeDocument/2006/relationships/tags" Target="../tags/tag72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tags" Target="../tags/tag88.xml"/><Relationship Id="rId18" Type="http://schemas.openxmlformats.org/officeDocument/2006/relationships/tags" Target="../tags/tag93.xml"/><Relationship Id="rId26" Type="http://schemas.openxmlformats.org/officeDocument/2006/relationships/image" Target="../media/image47.png"/><Relationship Id="rId3" Type="http://schemas.openxmlformats.org/officeDocument/2006/relationships/tags" Target="../tags/tag78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17" Type="http://schemas.openxmlformats.org/officeDocument/2006/relationships/tags" Target="../tags/tag92.xml"/><Relationship Id="rId25" Type="http://schemas.openxmlformats.org/officeDocument/2006/relationships/image" Target="../media/image46.png"/><Relationship Id="rId2" Type="http://schemas.openxmlformats.org/officeDocument/2006/relationships/tags" Target="../tags/tag77.xml"/><Relationship Id="rId16" Type="http://schemas.openxmlformats.org/officeDocument/2006/relationships/tags" Target="../tags/tag91.xml"/><Relationship Id="rId20" Type="http://schemas.openxmlformats.org/officeDocument/2006/relationships/tags" Target="../tags/tag95.xml"/><Relationship Id="rId29" Type="http://schemas.openxmlformats.org/officeDocument/2006/relationships/image" Target="../media/image50.png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24" Type="http://schemas.openxmlformats.org/officeDocument/2006/relationships/image" Target="../media/image45.png"/><Relationship Id="rId5" Type="http://schemas.openxmlformats.org/officeDocument/2006/relationships/tags" Target="../tags/tag80.xml"/><Relationship Id="rId15" Type="http://schemas.openxmlformats.org/officeDocument/2006/relationships/tags" Target="../tags/tag90.xml"/><Relationship Id="rId23" Type="http://schemas.openxmlformats.org/officeDocument/2006/relationships/image" Target="../media/image4.png"/><Relationship Id="rId28" Type="http://schemas.openxmlformats.org/officeDocument/2006/relationships/image" Target="../media/image49.png"/><Relationship Id="rId10" Type="http://schemas.openxmlformats.org/officeDocument/2006/relationships/tags" Target="../tags/tag85.xml"/><Relationship Id="rId19" Type="http://schemas.openxmlformats.org/officeDocument/2006/relationships/tags" Target="../tags/tag94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tags" Target="../tags/tag89.xml"/><Relationship Id="rId22" Type="http://schemas.openxmlformats.org/officeDocument/2006/relationships/notesSlide" Target="../notesSlides/notesSlide16.xml"/><Relationship Id="rId27" Type="http://schemas.openxmlformats.org/officeDocument/2006/relationships/image" Target="../media/image48.png"/><Relationship Id="rId30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36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0.xml"/><Relationship Id="rId7" Type="http://schemas.openxmlformats.org/officeDocument/2006/relationships/image" Target="../media/image5.jpe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04.xml"/><Relationship Id="rId7" Type="http://schemas.openxmlformats.org/officeDocument/2006/relationships/image" Target="../media/image4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5.xml"/><Relationship Id="rId9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08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0.xml"/><Relationship Id="rId10" Type="http://schemas.openxmlformats.org/officeDocument/2006/relationships/image" Target="../media/image54.jpg"/><Relationship Id="rId4" Type="http://schemas.openxmlformats.org/officeDocument/2006/relationships/tags" Target="../tags/tag109.xml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113.xml"/><Relationship Id="rId7" Type="http://schemas.openxmlformats.org/officeDocument/2006/relationships/image" Target="../media/image4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4.xml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5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6.xml"/><Relationship Id="rId5" Type="http://schemas.openxmlformats.org/officeDocument/2006/relationships/image" Target="../media/image4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4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3.jpeg"/><Relationship Id="rId5" Type="http://schemas.openxmlformats.org/officeDocument/2006/relationships/tags" Target="../tags/tag123.xml"/><Relationship Id="rId10" Type="http://schemas.openxmlformats.org/officeDocument/2006/relationships/notesSlide" Target="../notesSlides/notesSlide25.xml"/><Relationship Id="rId4" Type="http://schemas.openxmlformats.org/officeDocument/2006/relationships/tags" Target="../tags/tag122.xml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image" Target="../media/image260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0.xml"/><Relationship Id="rId7" Type="http://schemas.openxmlformats.org/officeDocument/2006/relationships/image" Target="../media/image2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2025年3月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逻辑门电路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5911215" cy="931024"/>
            <a:chOff x="716110" y="296170"/>
            <a:chExt cx="4203131" cy="930714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93071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逻辑代数基本定理（运算律）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0BDB442-6D0C-361A-5D2B-096F4D032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1" y="1393825"/>
            <a:ext cx="8860790" cy="4669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2D3E2D-3426-5512-316E-7443991B61FD}"/>
              </a:ext>
            </a:extLst>
          </p:cNvPr>
          <p:cNvSpPr txBox="1">
            <a:spLocks/>
          </p:cNvSpPr>
          <p:nvPr/>
        </p:nvSpPr>
        <p:spPr>
          <a:xfrm>
            <a:off x="8602578" y="1461918"/>
            <a:ext cx="1852986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证明方法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AC2A53-D5C7-B03F-DCD0-2F3ABFF92C0C}"/>
              </a:ext>
            </a:extLst>
          </p:cNvPr>
          <p:cNvSpPr/>
          <p:nvPr/>
        </p:nvSpPr>
        <p:spPr>
          <a:xfrm>
            <a:off x="8696130" y="2023258"/>
            <a:ext cx="2890796" cy="9254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枚举法（真值表）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7D1C38-C925-FAA7-A96E-81825005FF6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39834" y="3710476"/>
            <a:ext cx="2003388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如何用与非门实现非、与、或、或非逻辑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966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4387840" y="3429248"/>
            <a:ext cx="3416320" cy="1230666"/>
            <a:chOff x="4375014" y="2848154"/>
            <a:chExt cx="341632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4375014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面包板电路入门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83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75A6D-DA8E-6798-B942-9E7F894C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7156C0B-DB6C-894E-AC21-F4ECE3C7156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7B2EAC6-1EFA-A948-AD47-C93BFC508E24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B2894F1-1FBC-0FC7-C535-4AEC7B1656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20BB8662-5B86-D5B9-60FE-B8F5C2F82D4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696C17F-0D1F-919D-AFB6-DF4112265A96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621B60-6F07-EB6E-976D-F0DF7A5450B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B37A244-3EF0-3DD2-70D2-121C6055D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A9DC47F-19E4-7ECE-E35A-6448EB1FD8F9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84B26-80F1-0D02-AA9C-984EDB1EAC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D5E331D-B76D-E6E5-311B-C583B5F48B97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C5C5D7-D882-F9CF-E87C-EAEB773B1B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6FE20D-4018-07B4-9790-CACBBA33F8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7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8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1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K的电阻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9A91F-EE87-B932-1685-75A967A134E1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22DF3A-F0EC-415E-1864-337EA7F2357E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0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E4B9266-91E1-D420-52B2-B163FDFFAD1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请挑出一个红色发光二极管和一个绿色发光二极管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7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A3E8-F8C8-2CF4-1C3F-F5D9F70B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BA7727-39BC-F8BC-2747-97437C2FF45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85A84D-FDA5-A7E3-7D91-1A4AB40F318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0639EDA-E6C9-B1C2-CEF0-FA9A9EB124A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18B76FC1-55CC-7F86-CC87-DEE22224F7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94BBE8E-CE3A-AA78-42C7-FDF05049EEE8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31DC9B7-013D-CAE3-5348-C57D126AC89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534D517-8C18-281F-C7AB-1550A1B5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BD9FFC-7F32-7BF9-7237-57A84BEB4A7A}"/>
              </a:ext>
            </a:extLst>
          </p:cNvPr>
          <p:cNvSpPr txBox="1"/>
          <p:nvPr/>
        </p:nvSpPr>
        <p:spPr>
          <a:xfrm>
            <a:off x="7461179" y="5231063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F8404E-AD5B-9A56-B33C-2D640E40CB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7471974" y="1524000"/>
            <a:ext cx="2796987" cy="33880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5DD893-75A9-61E7-F51D-6CE1029DFD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56450" y="1311985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4454B6-AB84-F902-01E3-77320EF732CB}"/>
              </a:ext>
            </a:extLst>
          </p:cNvPr>
          <p:cNvSpPr txBox="1"/>
          <p:nvPr/>
        </p:nvSpPr>
        <p:spPr>
          <a:xfrm>
            <a:off x="2351931" y="49120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小灯泡发光电路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A4F896-9A61-30E3-2F0A-5155868C6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6" r="3884"/>
          <a:stretch/>
        </p:blipFill>
        <p:spPr>
          <a:xfrm>
            <a:off x="943109" y="1823112"/>
            <a:ext cx="5829367" cy="3094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53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20876A-AA50-11D6-128F-2F437D0063D9}"/>
              </a:ext>
            </a:extLst>
          </p:cNvPr>
          <p:cNvGrpSpPr/>
          <p:nvPr/>
        </p:nvGrpSpPr>
        <p:grpSpPr>
          <a:xfrm>
            <a:off x="4387841" y="3429248"/>
            <a:ext cx="3416320" cy="1230666"/>
            <a:chOff x="4375015" y="2848154"/>
            <a:chExt cx="3416320" cy="123066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305239-3924-F823-56FC-434A146AEF2E}"/>
                </a:ext>
              </a:extLst>
            </p:cNvPr>
            <p:cNvSpPr txBox="1"/>
            <p:nvPr/>
          </p:nvSpPr>
          <p:spPr>
            <a:xfrm>
              <a:off x="4375015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逻辑门电路实验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B2EDDF-5B5B-53C7-082B-5CECF457CC37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B6D3844-63B5-F511-B41F-869C2067AE43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9691295" cy="87040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逻辑门实验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在本实验中，利用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集成电路中的四个与非门，实现非门、与门、或门、或非门效果。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7667913" y="556271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698465" y="5562713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1032C4-D4E3-3861-76C9-8A0A5D74D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60" y="2588860"/>
            <a:ext cx="4172576" cy="28439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5502BC-3371-FBA7-ECA2-9883404113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4170" y="2028675"/>
            <a:ext cx="2971796" cy="39643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95342" y="3429248"/>
            <a:ext cx="4801314" cy="1230666"/>
            <a:chOff x="3682516" y="2848154"/>
            <a:chExt cx="4801314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3682516" y="3140322"/>
              <a:ext cx="4801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逻辑基础和逻辑门电路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E69D3-3FCB-02C4-B1D5-45D58C62A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0C5CA35-1AD1-71AF-52FD-6AC3631F8DE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58606" y="2053774"/>
            <a:ext cx="3406447" cy="3777963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F193FBF-94E0-610F-8486-45543BA1FE1D}"/>
              </a:ext>
            </a:extLst>
          </p:cNvPr>
          <p:cNvGrpSpPr/>
          <p:nvPr/>
        </p:nvGrpSpPr>
        <p:grpSpPr>
          <a:xfrm>
            <a:off x="1245236" y="323215"/>
            <a:ext cx="2654412" cy="604520"/>
            <a:chOff x="716111" y="296170"/>
            <a:chExt cx="265445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193B276-8016-8943-E2D7-EA89EA98972C}"/>
                </a:ext>
              </a:extLst>
            </p:cNvPr>
            <p:cNvSpPr txBox="1"/>
            <p:nvPr/>
          </p:nvSpPr>
          <p:spPr>
            <a:xfrm>
              <a:off x="716111" y="296170"/>
              <a:ext cx="2654454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电路中的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2800" b="1" spc="300" dirty="0">
                <a:solidFill>
                  <a:srgbClr val="3D559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25E5A6-88D0-5577-D72E-B0B827A8BC1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997A4D40-AF1F-13AD-FF47-A4F6950930B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25D95A-1498-218F-4D99-56D383595FFA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79AF00-6917-EB3D-AA1B-245C8B4BE53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C838E41-3946-A2B5-BC2A-51EC25F02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A980349-A0B9-B76A-8DBF-31E20ED5E510}"/>
              </a:ext>
            </a:extLst>
          </p:cNvPr>
          <p:cNvSpPr txBox="1"/>
          <p:nvPr/>
        </p:nvSpPr>
        <p:spPr>
          <a:xfrm>
            <a:off x="8563335" y="59728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312453-816E-F15F-5B15-DE647073A862}"/>
              </a:ext>
            </a:extLst>
          </p:cNvPr>
          <p:cNvSpPr txBox="1"/>
          <p:nvPr/>
        </p:nvSpPr>
        <p:spPr>
          <a:xfrm>
            <a:off x="1814122" y="59728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面包板电路中的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F980BAA-A4E2-C965-8D72-A6880EDA07E4}"/>
              </a:ext>
            </a:extLst>
          </p:cNvPr>
          <p:cNvGrpSpPr/>
          <p:nvPr/>
        </p:nvGrpSpPr>
        <p:grpSpPr>
          <a:xfrm>
            <a:off x="730250" y="1210310"/>
            <a:ext cx="5588984" cy="1407160"/>
            <a:chOff x="1150" y="5311"/>
            <a:chExt cx="5455" cy="221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05E6FB6-B9CC-5DE9-D0B1-3C1D5E7C5C7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150" y="5311"/>
              <a:ext cx="3291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面包板电路中的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和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D64AE08-91BA-5CA2-B6BE-5C7D01E7305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510" y="6035"/>
              <a:ext cx="5095" cy="149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：低电平，电压接近于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0V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：高电平，电压接近于电源电压。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4DE201-089D-07AF-5750-37304622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00" y="2736833"/>
            <a:ext cx="52197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5DBC5A7-F4DD-A7A7-ED72-6577CE8AAD5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013622" y="2650732"/>
            <a:ext cx="2951048" cy="17847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断开时，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，低电平，逻辑值为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闭合时，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，高电平，逻辑值为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A87BC09-927F-330E-6604-7C25902003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31" y="2839109"/>
            <a:ext cx="3084394" cy="2230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336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790-E866-9921-440B-A5350B90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2169F-0893-C925-9D65-9B118D99CFA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4E721A-65E2-1584-EBBA-028A30585D2F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4011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4E111F6-E0AB-0F74-F7F9-D2A9C760689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7A5EC35-9795-9BC0-BEA9-E24F1DCA22A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825755A-FAFB-A541-5792-F12B39ED3C7D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496B22-8643-259D-B8AE-E9D3F4BA807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124384-E367-3DC7-32C1-AE45231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00FF7D5-2F7F-4F1E-304E-D54A09C37F01}"/>
              </a:ext>
            </a:extLst>
          </p:cNvPr>
          <p:cNvSpPr txBox="1"/>
          <p:nvPr/>
        </p:nvSpPr>
        <p:spPr>
          <a:xfrm>
            <a:off x="6950563" y="5667341"/>
            <a:ext cx="2898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EDA508-B1D6-63DC-705D-E0E86CC2C5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259574" y="5105157"/>
            <a:ext cx="217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A50BB2-3F14-0F9E-F116-5384667E1B2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032" r="18218"/>
          <a:stretch/>
        </p:blipFill>
        <p:spPr>
          <a:xfrm>
            <a:off x="2655778" y="3701031"/>
            <a:ext cx="1385548" cy="11880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28475F-8801-093B-F01D-3DE3140BF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7531" y="2880360"/>
            <a:ext cx="4844802" cy="272031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43A81FE-457A-C060-F860-4772C1115292}"/>
              </a:ext>
            </a:extLst>
          </p:cNvPr>
          <p:cNvGrpSpPr/>
          <p:nvPr/>
        </p:nvGrpSpPr>
        <p:grpSpPr>
          <a:xfrm>
            <a:off x="730250" y="1210310"/>
            <a:ext cx="10529421" cy="1670050"/>
            <a:chOff x="1150" y="5311"/>
            <a:chExt cx="10277" cy="263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E4B83EB-0C7A-3975-5002-0E1BB86700E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50" y="5311"/>
              <a:ext cx="5314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4011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89BF4F8-D7BB-1E0C-ACAE-5C210ADA31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510" y="6035"/>
              <a:ext cx="9917" cy="190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476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B9675-0D15-3FDD-8968-493235380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C35577-77C6-483F-2663-35A60A0E190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DD799F-04C9-BB30-E16A-30A46E1C65AA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ABBE41C-F782-0B91-DC18-E99D98786600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C6B178FC-0BB2-A569-C27D-D080D535B91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E627D6E-5EED-BBCB-FDC9-D2F091CC55F5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557DE32-988B-4185-D33A-389701DB146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834B1A49-7722-2BFA-D189-43859D95C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933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7063-BFA7-9FB3-C3F5-F15C6068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0BBD743-0C65-2A0D-97C6-0E4B602D9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0" y="1140703"/>
            <a:ext cx="6114909" cy="513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087459-1665-7464-4465-CF6FC71C7FF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0C72C9-D024-16E0-FDC1-7BC75D6AC58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电路原理图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37DD4E-CB99-32AC-1CD9-EED3F1CFA871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2F6B0C4-0E8C-38B9-06C7-CE17D60B7E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512605-C18A-4BD1-B129-AF77F5BA2D0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599EE6-4E41-CEC5-A420-DDFA667458BE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6879CC62-BF27-5EDD-F868-43CED1F8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6709A0C-DE9D-3094-A383-F153357D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16370"/>
              </p:ext>
            </p:extLst>
          </p:nvPr>
        </p:nvGraphicFramePr>
        <p:xfrm>
          <a:off x="6941261" y="1363611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19D807-F5AB-43E1-0A2D-D6802E8D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62333"/>
              </p:ext>
            </p:extLst>
          </p:nvPr>
        </p:nvGraphicFramePr>
        <p:xfrm>
          <a:off x="7206941" y="4330346"/>
          <a:ext cx="39623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799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EB89A2-09FC-7377-9582-D9CE176D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4597"/>
              </p:ext>
            </p:extLst>
          </p:nvPr>
        </p:nvGraphicFramePr>
        <p:xfrm>
          <a:off x="6941260" y="2835442"/>
          <a:ext cx="4493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40">
                  <a:extLst>
                    <a:ext uri="{9D8B030D-6E8A-4147-A177-3AD203B41FA5}">
                      <a16:colId xmlns:a16="http://schemas.microsoft.com/office/drawing/2014/main" val="2690171545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3930434601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963246150"/>
                    </a:ext>
                  </a:extLst>
                </a:gridCol>
                <a:gridCol w="1123440">
                  <a:extLst>
                    <a:ext uri="{9D8B030D-6E8A-4147-A177-3AD203B41FA5}">
                      <a16:colId xmlns:a16="http://schemas.microsoft.com/office/drawing/2014/main" val="1464564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正极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r>
                        <a:rPr lang="zh-CN" altLang="en-US" dirty="0"/>
                        <a:t>负极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LED2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9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6739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5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双色闪光灯制作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401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5851B-6244-DBE9-3D2B-D623CC27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23" y="1021422"/>
            <a:ext cx="7527206" cy="53650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01" y="10153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二值逻辑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/>
              <p:nvPr/>
            </p:nvSpPr>
            <p:spPr>
              <a:xfrm>
                <a:off x="1018299" y="1821146"/>
                <a:ext cx="8627725" cy="334252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0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：假的，错的</a:t>
                </a:r>
                <a:b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</a:b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太阳西升东落；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1+1=3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；狗是一种植物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：真的，对的</a:t>
                </a:r>
                <a:b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</a:b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太阳东升西落；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1+1=2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；狗是一种动物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二值逻辑不可比较。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仅代表真与假，不代表数值大小。</a:t>
                </a: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99" y="1821146"/>
                <a:ext cx="8627725" cy="3342525"/>
              </a:xfrm>
              <a:prstGeom prst="rect">
                <a:avLst/>
              </a:prstGeom>
              <a:blipFill>
                <a:blip r:embed="rId5"/>
                <a:stretch>
                  <a:fillRect l="-919" b="-1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9217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22E536-EC7A-22C2-0081-7129B41FF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790" y="4312697"/>
            <a:ext cx="7133590" cy="195260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99" y="10146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/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太阳东升西落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 -&gt; 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太阳不是东升西落</a:t>
                </a:r>
                <a:endParaRPr lang="en-US" altLang="zh-CN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1 + 1 = 3      -&gt;    1 + 1 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≠ 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  <a:blipFill>
                <a:blip r:embed="rId7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7CCD3313-0079-4422-6185-968643B84941}"/>
              </a:ext>
            </a:extLst>
          </p:cNvPr>
          <p:cNvSpPr/>
          <p:nvPr/>
        </p:nvSpPr>
        <p:spPr>
          <a:xfrm>
            <a:off x="7549030" y="4274763"/>
            <a:ext cx="1987550" cy="206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DE2DA3-1147-E9DD-9E0F-6737143F4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6747" y="1551132"/>
            <a:ext cx="4137275" cy="19526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85235B8-74F4-5768-2A4B-543FF33E8D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65730" y="3341613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非门真值表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81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8022E-3720-BE18-0A8E-4148E010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61D3E8-3B36-9535-1910-3F9CC4466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010" y="2931036"/>
            <a:ext cx="4429382" cy="2497195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33524C0-8357-05DE-B497-3BAEA006DDEC}"/>
              </a:ext>
            </a:extLst>
          </p:cNvPr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367B57-E8D5-8665-4CBC-6053B94CF0CA}"/>
                </a:ext>
              </a:extLst>
            </p:cNvPr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92D636-7C53-5D28-67F9-5AD4C8CEF4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D9B35BE0-926A-ACA5-7FCD-9D2B4A1B273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C3D384C-1D22-B326-F097-9C325DEDBD0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50F9358D-BC6F-71C8-4E7C-217BDE30CD1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>
              <a:extLst>
                <a:ext uri="{FF2B5EF4-FFF2-40B4-BE49-F238E27FC236}">
                  <a16:creationId xmlns:a16="http://schemas.microsoft.com/office/drawing/2014/main" id="{FCAF7615-C159-35D0-260D-6E5AFEFE5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01" y="10153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C47E2A27-C923-BCCB-9001-432E62AB0E84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6358C81-C8F5-6A4E-6AD7-191352C32FFE}"/>
                  </a:ext>
                </a:extLst>
              </p:cNvPr>
              <p:cNvSpPr/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同时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方为真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太阳西升东落的同时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……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6358C81-C8F5-6A4E-6AD7-191352C32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  <a:blipFill>
                <a:blip r:embed="rId7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2DB62B0-D671-FCCD-B3B5-87ABEF7C6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353" y="999500"/>
            <a:ext cx="5772447" cy="13272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6D1E6B-88E2-0DA2-F28D-63AC4047B8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608" y="4152404"/>
            <a:ext cx="6881948" cy="168589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0166EE1-6141-D9A2-CBC1-195D95F5F250}"/>
              </a:ext>
            </a:extLst>
          </p:cNvPr>
          <p:cNvSpPr/>
          <p:nvPr/>
        </p:nvSpPr>
        <p:spPr>
          <a:xfrm>
            <a:off x="5172117" y="4064041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11A9F7-2E11-3C7F-ED8B-4935A36DFF1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659047" y="5428231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与门真值表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43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11E758B-3F6C-3868-7D3D-6A2C795F1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096"/>
          <a:stretch/>
        </p:blipFill>
        <p:spPr>
          <a:xfrm>
            <a:off x="589705" y="4172828"/>
            <a:ext cx="7381450" cy="169099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8079" y="10102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/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有一个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即为真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狗是一种动物，或者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……</a:t>
                </a:r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  <a:blipFill>
                <a:blip r:embed="rId7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135FE77-8581-DB54-88C2-E7E29B3E00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685" y="2790119"/>
            <a:ext cx="4089610" cy="27687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6B0B60-9220-5A42-9C25-A7B95A58A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635" y="630864"/>
            <a:ext cx="5270771" cy="185429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CCD3313-0079-4422-6185-968643B84941}"/>
              </a:ext>
            </a:extLst>
          </p:cNvPr>
          <p:cNvSpPr/>
          <p:nvPr/>
        </p:nvSpPr>
        <p:spPr>
          <a:xfrm>
            <a:off x="5185092" y="4262698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35C4AC-EFBC-7437-DF4B-5352F059CBB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737836" y="5511286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或门真值表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49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729" y="10095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与或非的组合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/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与：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或：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非：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i="0" dirty="0">
                  <a:latin typeface="+mj-lt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优先级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：非、与、或，有括号优先算括号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  <a:blipFill>
                <a:blip r:embed="rId5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69D5CE1-B2DC-26E0-78CB-BB21BB7BDB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260"/>
          <a:stretch/>
        </p:blipFill>
        <p:spPr>
          <a:xfrm>
            <a:off x="9517903" y="1319251"/>
            <a:ext cx="1443569" cy="10872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1D080F-FF3C-1B73-FE18-DF83E779C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665" y="1347195"/>
            <a:ext cx="1522076" cy="10313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E74D74-F280-4420-877E-D7BE3EC7E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2428" y="1291309"/>
            <a:ext cx="1462147" cy="1087237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1D6BA5CF-6AF6-05EE-E059-F8C6E78D1B88}"/>
              </a:ext>
            </a:extLst>
          </p:cNvPr>
          <p:cNvSpPr txBox="1">
            <a:spLocks/>
          </p:cNvSpPr>
          <p:nvPr/>
        </p:nvSpPr>
        <p:spPr>
          <a:xfrm>
            <a:off x="708158" y="3943268"/>
            <a:ext cx="6759442" cy="550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练习：画出以下逻辑函数对应的逻辑电路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246D98C-2E2E-EE3B-71DE-654E0FA9087D}"/>
                  </a:ext>
                </a:extLst>
              </p:cNvPr>
              <p:cNvSpPr/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𝐵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246D98C-2E2E-EE3B-71DE-654E0FA90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  <a:blipFill>
                <a:blip r:embed="rId9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529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5202C43-8545-B040-8E36-FC0724D8B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203" y="4886431"/>
            <a:ext cx="8262536" cy="14623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6FD377-A6C1-C4A4-5531-D540D7187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413" y="2367374"/>
            <a:ext cx="8150300" cy="157684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69" y="10127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/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先与后非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D7186A9-14C7-29E4-B371-9FACD7124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  <a:blipFill>
                <a:blip r:embed="rId9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90D801A0-81D8-67D4-28A4-705C4D341948}"/>
              </a:ext>
            </a:extLst>
          </p:cNvPr>
          <p:cNvSpPr txBox="1">
            <a:spLocks/>
          </p:cNvSpPr>
          <p:nvPr/>
        </p:nvSpPr>
        <p:spPr>
          <a:xfrm>
            <a:off x="708158" y="383680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5CB5CE-51D3-9433-DC2C-6E3E4578AB3C}"/>
                  </a:ext>
                </a:extLst>
              </p:cNvPr>
              <p:cNvSpPr/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先或后非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5CB5CE-51D3-9433-DC2C-6E3E4578A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  <a:blipFill>
                <a:blip r:embed="rId10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0EC9DE3B-564B-D7F4-B40D-975948B500D7}"/>
              </a:ext>
            </a:extLst>
          </p:cNvPr>
          <p:cNvSpPr/>
          <p:nvPr/>
        </p:nvSpPr>
        <p:spPr>
          <a:xfrm>
            <a:off x="7082312" y="2367374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ABDAE4-491C-8B0C-85A5-F69C81D75F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01920" y="1064185"/>
            <a:ext cx="360363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请画出与非门、或非门真值表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A1B631-2B9C-DDF6-CD41-E7631712797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758306" y="2820503"/>
            <a:ext cx="2003388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如何用与非门实现非、与、或、或非逻辑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93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26161BF2-4CEA-14D4-F364-D91D91733280}"/>
              </a:ext>
            </a:extLst>
          </p:cNvPr>
          <p:cNvSpPr txBox="1">
            <a:spLocks/>
          </p:cNvSpPr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异或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8DB1F9-CBA5-928C-09F5-731B42D41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602" y="2340739"/>
            <a:ext cx="8888148" cy="14417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05BCA3-87DB-1004-F477-24BED9494119}"/>
                  </a:ext>
                </a:extLst>
              </p:cNvPr>
              <p:cNvSpPr/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AB</m:t>
                    </m:r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相反才为真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05BCA3-87DB-1004-F477-24BED9494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  <a:blipFill>
                <a:blip r:embed="rId7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标题 1">
            <a:extLst>
              <a:ext uri="{FF2B5EF4-FFF2-40B4-BE49-F238E27FC236}">
                <a16:creationId xmlns:a16="http://schemas.microsoft.com/office/drawing/2014/main" id="{38728B53-4558-EEEA-2E4B-FB362539825C}"/>
              </a:ext>
            </a:extLst>
          </p:cNvPr>
          <p:cNvSpPr txBox="1">
            <a:spLocks/>
          </p:cNvSpPr>
          <p:nvPr/>
        </p:nvSpPr>
        <p:spPr>
          <a:xfrm>
            <a:off x="708158" y="358479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同或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09D6903-7C41-526E-A1A7-6E72D6462E88}"/>
                  </a:ext>
                </a:extLst>
              </p:cNvPr>
              <p:cNvSpPr/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AB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相同才为真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⨀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09D6903-7C41-526E-A1A7-6E72D6462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  <a:blipFill>
                <a:blip r:embed="rId8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6CC3AE0F-F5D7-3512-32FD-F0D77EBF0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041" y="4737279"/>
            <a:ext cx="9085209" cy="165390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1E6C869-05C3-B924-B472-045B4A0420DE}"/>
              </a:ext>
            </a:extLst>
          </p:cNvPr>
          <p:cNvSpPr/>
          <p:nvPr/>
        </p:nvSpPr>
        <p:spPr>
          <a:xfrm>
            <a:off x="7905828" y="2268421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93629F-242E-5CD8-97B3-7E12BD3C04E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01920" y="1064185"/>
            <a:ext cx="360363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请画出异或门、同或门真值表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534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1408</Words>
  <Application>Microsoft Office PowerPoint</Application>
  <PresentationFormat>宽屏</PresentationFormat>
  <Paragraphs>226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Calibri</vt:lpstr>
      <vt:lpstr>Wingdings</vt:lpstr>
      <vt:lpstr>Cambria Math</vt:lpstr>
      <vt:lpstr>微软雅黑</vt:lpstr>
      <vt:lpstr>Calibri Light</vt:lpstr>
      <vt:lpstr>Arial</vt:lpstr>
      <vt:lpstr>锦绣宋体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275</cp:revision>
  <dcterms:created xsi:type="dcterms:W3CDTF">2018-09-17T11:33:00Z</dcterms:created>
  <dcterms:modified xsi:type="dcterms:W3CDTF">2025-03-19T18:09:07Z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